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7" r:id="rId2"/>
    <p:sldId id="263" r:id="rId3"/>
    <p:sldId id="262" r:id="rId4"/>
  </p:sldIdLst>
  <p:sldSz cx="9144000" cy="6858000" type="screen4x3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E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578" y="-774"/>
      </p:cViewPr>
      <p:guideLst>
        <p:guide orient="horz" pos="985"/>
        <p:guide pos="5545"/>
        <p:guide pos="2924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2" d="100"/>
          <a:sy n="92" d="100"/>
        </p:scale>
        <p:origin x="-3410" y="-81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67270-9642-43BE-911A-FA5305E056F5}" type="datetimeFigureOut">
              <a:rPr lang="en-US" smtClean="0"/>
              <a:t>1/20/2017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F4126-AE2D-483E-8D11-365317007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53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78B5E-3013-438C-A81B-8031996ADD3E}" type="datetimeFigureOut">
              <a:rPr lang="en-US" smtClean="0"/>
              <a:t>1/20/2017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681B6-A126-48B6-B46E-D7DEF9C1AC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526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8938" y="1575120"/>
            <a:ext cx="3583751" cy="2718242"/>
          </a:xfrm>
        </p:spPr>
        <p:txBody>
          <a:bodyPr anchor="b" anchorCtr="0">
            <a:normAutofit/>
          </a:bodyPr>
          <a:lstStyle>
            <a:lvl1pPr algn="r"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8937" y="4444746"/>
            <a:ext cx="3581400" cy="1752600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051" name="Picture 3" descr="E:\Dockets\1336 Wickware IFDS POT\Graphics\IFDS 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726" y="142382"/>
            <a:ext cx="4830111" cy="451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1134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A3DBF-FBC1-4658-91F5-0F7DE3E89913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905000"/>
            <a:ext cx="4724400" cy="1143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New textbox – resize as required and copy if more required</a:t>
            </a:r>
          </a:p>
        </p:txBody>
      </p:sp>
    </p:spTree>
    <p:extLst>
      <p:ext uri="{BB962C8B-B14F-4D97-AF65-F5344CB8AC3E}">
        <p14:creationId xmlns:p14="http://schemas.microsoft.com/office/powerpoint/2010/main" val="3770118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FC60-68B1-416C-839E-B8AF36CD460A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762000"/>
            <a:ext cx="4724400" cy="1143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New textbox – resize as required and copy if more required</a:t>
            </a:r>
          </a:p>
        </p:txBody>
      </p:sp>
    </p:spTree>
    <p:extLst>
      <p:ext uri="{BB962C8B-B14F-4D97-AF65-F5344CB8AC3E}">
        <p14:creationId xmlns:p14="http://schemas.microsoft.com/office/powerpoint/2010/main" val="373678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8938" y="1575120"/>
            <a:ext cx="3583751" cy="2718242"/>
          </a:xfrm>
        </p:spPr>
        <p:txBody>
          <a:bodyPr anchor="b" anchorCtr="0">
            <a:normAutofit/>
          </a:bodyPr>
          <a:lstStyle>
            <a:lvl1pPr algn="r"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8937" y="4444746"/>
            <a:ext cx="3581400" cy="1752600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051" name="Picture 3" descr="E:\Dockets\1336 Wickware IFDS POT\Graphics\IFDS 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512" y="451528"/>
            <a:ext cx="4898560" cy="389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01051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8938" y="1575120"/>
            <a:ext cx="3583751" cy="2718242"/>
          </a:xfrm>
        </p:spPr>
        <p:txBody>
          <a:bodyPr anchor="b" anchorCtr="0">
            <a:normAutofit/>
          </a:bodyPr>
          <a:lstStyle>
            <a:lvl1pPr algn="r"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8937" y="4444746"/>
            <a:ext cx="3581400" cy="1752600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051" name="Picture 3" descr="E:\Dockets\1336 Wickware IFDS POT\Graphics\IFDS 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215" y="762001"/>
            <a:ext cx="4834396" cy="334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41970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8938" y="1575120"/>
            <a:ext cx="3583751" cy="2718242"/>
          </a:xfrm>
        </p:spPr>
        <p:txBody>
          <a:bodyPr anchor="b" anchorCtr="0">
            <a:normAutofit/>
          </a:bodyPr>
          <a:lstStyle>
            <a:lvl1pPr algn="r"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8937" y="4444746"/>
            <a:ext cx="3581400" cy="1752600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051" name="Picture 3" descr="E:\Dockets\1336 Wickware IFDS POT\Graphics\IFDS 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"/>
          <a:stretch/>
        </p:blipFill>
        <p:spPr bwMode="auto">
          <a:xfrm>
            <a:off x="237125" y="533400"/>
            <a:ext cx="4729035" cy="371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17343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8938" y="1575120"/>
            <a:ext cx="3583751" cy="2718242"/>
          </a:xfrm>
        </p:spPr>
        <p:txBody>
          <a:bodyPr anchor="b" anchorCtr="0">
            <a:normAutofit/>
          </a:bodyPr>
          <a:lstStyle>
            <a:lvl1pPr algn="r"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8937" y="4444746"/>
            <a:ext cx="3581400" cy="1752600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54860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0" y="1560893"/>
            <a:ext cx="2859088" cy="48399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07D2-5A02-493C-9633-4CC8BEEA61DB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4228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851" y="2667001"/>
            <a:ext cx="4160837" cy="1635252"/>
          </a:xfrm>
        </p:spPr>
        <p:txBody>
          <a:bodyPr anchor="b" anchorCtr="0"/>
          <a:lstStyle>
            <a:lvl1pPr algn="r">
              <a:lnSpc>
                <a:spcPct val="80000"/>
              </a:lnSpc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1851" y="4454844"/>
            <a:ext cx="4160837" cy="1500187"/>
          </a:xfrm>
        </p:spPr>
        <p:txBody>
          <a:bodyPr anchor="t" anchorCtr="0"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3" descr="E:\Dockets\1336 Wickware IFDS POT\Graphics\IFDS 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627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07D2-5A02-493C-9633-4CC8BEEA61DB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8790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A253-A1A8-4A00-A1AB-0F75C600AD76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57200" y="1563625"/>
            <a:ext cx="2935224" cy="48371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3657600" y="1563688"/>
            <a:ext cx="5145088" cy="48371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67228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9144" y="-9144"/>
            <a:ext cx="246888" cy="6876288"/>
            <a:chOff x="-9144" y="-9144"/>
            <a:chExt cx="246888" cy="6876288"/>
          </a:xfrm>
        </p:grpSpPr>
        <p:sp>
          <p:nvSpPr>
            <p:cNvPr id="7" name="Rectangle 6"/>
            <p:cNvSpPr/>
            <p:nvPr userDrawn="1"/>
          </p:nvSpPr>
          <p:spPr>
            <a:xfrm>
              <a:off x="-9144" y="-9144"/>
              <a:ext cx="246888" cy="45902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-9144" y="4572000"/>
              <a:ext cx="246888" cy="229514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431292"/>
            <a:ext cx="8346948" cy="685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0893"/>
            <a:ext cx="8345488" cy="48399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12164"/>
            <a:ext cx="16764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E3B80-D915-46F6-A847-41E49C061C61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33600" y="6412164"/>
            <a:ext cx="6400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412164"/>
            <a:ext cx="21412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AB938-EA63-4C5D-94DA-4BB689FC8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5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49" r:id="rId2"/>
    <p:sldLayoutId id="2147483658" r:id="rId3"/>
    <p:sldLayoutId id="2147483659" r:id="rId4"/>
    <p:sldLayoutId id="2147483660" r:id="rId5"/>
    <p:sldLayoutId id="2147483650" r:id="rId6"/>
    <p:sldLayoutId id="2147483651" r:id="rId7"/>
    <p:sldLayoutId id="2147483656" r:id="rId8"/>
    <p:sldLayoutId id="2147483652" r:id="rId9"/>
    <p:sldLayoutId id="2147483654" r:id="rId10"/>
    <p:sldLayoutId id="2147483655" r:id="rId11"/>
  </p:sldLayoutIdLst>
  <p:hf hdr="0" dt="0"/>
  <p:txStyles>
    <p:titleStyle>
      <a:lvl1pPr algn="r" defTabSz="914400" rtl="0" eaLnBrk="1" latinLnBrk="0" hangingPunct="1">
        <a:lnSpc>
          <a:spcPct val="75000"/>
        </a:lnSpc>
        <a:spcBef>
          <a:spcPct val="0"/>
        </a:spcBef>
        <a:buNone/>
        <a:defRPr sz="2800" kern="1200"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spcBef>
          <a:spcPts val="1250"/>
        </a:spcBef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457200" indent="-285750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630000" indent="-284400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802800" indent="-284400" algn="l" defTabSz="914400" rtl="0" eaLnBrk="1" latinLnBrk="0" hangingPunct="1"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517525" indent="-173038" algn="l" defTabSz="914400" rtl="0" eaLnBrk="1" latinLnBrk="0" hangingPunct="1">
        <a:spcBef>
          <a:spcPts val="0"/>
        </a:spcBef>
        <a:buClr>
          <a:schemeClr val="accent4"/>
        </a:buClr>
        <a:buFont typeface="Calibri" panose="020F0502020204030204" pitchFamily="34" charset="0"/>
        <a:buChar char="»"/>
        <a:defRPr sz="14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688975" indent="-171450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6pPr>
      <a:lvl7pPr marL="854075" indent="-165100" algn="l" defTabSz="914400" rtl="0" eaLnBrk="1" latinLnBrk="0" hangingPunct="1">
        <a:spcBef>
          <a:spcPts val="0"/>
        </a:spcBef>
        <a:buClr>
          <a:schemeClr val="accent4"/>
        </a:buClr>
        <a:buFont typeface="Calibri" panose="020F0502020204030204" pitchFamily="34" charset="0"/>
        <a:buChar char="–"/>
        <a:defRPr sz="1400" kern="1200">
          <a:solidFill>
            <a:schemeClr val="accent4"/>
          </a:solidFill>
          <a:latin typeface="+mn-lt"/>
          <a:ea typeface="+mn-ea"/>
          <a:cs typeface="+mn-cs"/>
        </a:defRPr>
      </a:lvl7pPr>
      <a:lvl8pPr marL="1027113" indent="-173038" algn="l" defTabSz="914400" rtl="0" eaLnBrk="1" latinLnBrk="0" hangingPunct="1">
        <a:spcBef>
          <a:spcPts val="0"/>
        </a:spcBef>
        <a:buClr>
          <a:schemeClr val="accent4"/>
        </a:buClr>
        <a:buFont typeface="Calibri" panose="020F0502020204030204" pitchFamily="34" charset="0"/>
        <a:buChar char="»"/>
        <a:defRPr sz="1400" kern="1200">
          <a:solidFill>
            <a:schemeClr val="accent4"/>
          </a:solidFill>
          <a:latin typeface="+mn-lt"/>
          <a:ea typeface="+mn-ea"/>
          <a:cs typeface="+mn-cs"/>
        </a:defRPr>
      </a:lvl8pPr>
      <a:lvl9pPr marL="1198563" indent="-171450" algn="l" defTabSz="914400" rtl="0" eaLnBrk="1" latinLnBrk="0" hangingPunct="1"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fdsportal.com/contact-us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3808" y="1124744"/>
            <a:ext cx="5958881" cy="1080386"/>
          </a:xfrm>
        </p:spPr>
        <p:txBody>
          <a:bodyPr>
            <a:normAutofit/>
          </a:bodyPr>
          <a:lstStyle/>
          <a:p>
            <a:r>
              <a:rPr lang="en-GB" dirty="0" smtClean="0"/>
              <a:t>IFDS Fax Number Changes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19748" y="2858159"/>
            <a:ext cx="88204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accent4"/>
                </a:solidFill>
              </a:rPr>
              <a:t>IFDS have previously communicated that we </a:t>
            </a:r>
            <a:r>
              <a:rPr lang="en-GB" sz="1200" dirty="0">
                <a:solidFill>
                  <a:schemeClr val="accent4"/>
                </a:solidFill>
              </a:rPr>
              <a:t>are </a:t>
            </a:r>
            <a:r>
              <a:rPr lang="en-GB" sz="1200" dirty="0" smtClean="0">
                <a:solidFill>
                  <a:schemeClr val="accent4"/>
                </a:solidFill>
              </a:rPr>
              <a:t>consolidating </a:t>
            </a:r>
            <a:r>
              <a:rPr lang="en-GB" sz="1200" dirty="0">
                <a:solidFill>
                  <a:schemeClr val="accent4"/>
                </a:solidFill>
              </a:rPr>
              <a:t>the number of processing environments within our workflow infrastructure, and in parallel have moved all clients to 'basic rate' </a:t>
            </a:r>
            <a:r>
              <a:rPr lang="en-GB" sz="1200" dirty="0" smtClean="0">
                <a:solidFill>
                  <a:schemeClr val="accent4"/>
                </a:solidFill>
              </a:rPr>
              <a:t>fax lines</a:t>
            </a:r>
            <a:r>
              <a:rPr lang="en-GB" sz="1200" dirty="0">
                <a:solidFill>
                  <a:schemeClr val="accent4"/>
                </a:solidFill>
              </a:rPr>
              <a:t>.  </a:t>
            </a:r>
            <a:r>
              <a:rPr lang="en-GB" sz="1200" dirty="0" smtClean="0">
                <a:solidFill>
                  <a:schemeClr val="accent4"/>
                </a:solidFill>
              </a:rPr>
              <a:t>As </a:t>
            </a:r>
            <a:r>
              <a:rPr lang="en-GB" sz="1200" dirty="0">
                <a:solidFill>
                  <a:schemeClr val="accent4"/>
                </a:solidFill>
              </a:rPr>
              <a:t>a result of the consolidation we aim to have one fax number which will cover all Fund Groups.</a:t>
            </a:r>
            <a:br>
              <a:rPr lang="en-GB" sz="1200" dirty="0">
                <a:solidFill>
                  <a:schemeClr val="accent4"/>
                </a:solidFill>
              </a:rPr>
            </a:br>
            <a:r>
              <a:rPr lang="en-GB" sz="1200" dirty="0">
                <a:solidFill>
                  <a:schemeClr val="accent4"/>
                </a:solidFill>
              </a:rPr>
              <a:t/>
            </a:r>
            <a:br>
              <a:rPr lang="en-GB" sz="1200" dirty="0">
                <a:solidFill>
                  <a:schemeClr val="accent4"/>
                </a:solidFill>
              </a:rPr>
            </a:br>
            <a:r>
              <a:rPr lang="en-GB" sz="1200" dirty="0" smtClean="0">
                <a:solidFill>
                  <a:schemeClr val="accent4"/>
                </a:solidFill>
              </a:rPr>
              <a:t>The </a:t>
            </a:r>
            <a:r>
              <a:rPr lang="en-GB" sz="1200" dirty="0">
                <a:solidFill>
                  <a:schemeClr val="accent4"/>
                </a:solidFill>
              </a:rPr>
              <a:t>migration </a:t>
            </a:r>
            <a:r>
              <a:rPr lang="en-GB" sz="1200" dirty="0" smtClean="0">
                <a:solidFill>
                  <a:schemeClr val="accent4"/>
                </a:solidFill>
              </a:rPr>
              <a:t>is part of an ongoing project that we aim to complete by the </a:t>
            </a:r>
            <a:r>
              <a:rPr lang="en-GB" sz="1200" dirty="0">
                <a:solidFill>
                  <a:schemeClr val="accent4"/>
                </a:solidFill>
              </a:rPr>
              <a:t>end of June </a:t>
            </a:r>
            <a:r>
              <a:rPr lang="en-GB" sz="1200" dirty="0" smtClean="0">
                <a:solidFill>
                  <a:schemeClr val="accent4"/>
                </a:solidFill>
              </a:rPr>
              <a:t>2017.  To achieve that deadline a </a:t>
            </a:r>
            <a:r>
              <a:rPr lang="en-GB" sz="1200" dirty="0">
                <a:solidFill>
                  <a:schemeClr val="accent4"/>
                </a:solidFill>
              </a:rPr>
              <a:t>small number of Fund Groups will </a:t>
            </a:r>
            <a:r>
              <a:rPr lang="en-GB" sz="1200" dirty="0" smtClean="0">
                <a:solidFill>
                  <a:schemeClr val="accent4"/>
                </a:solidFill>
              </a:rPr>
              <a:t>move </a:t>
            </a:r>
            <a:r>
              <a:rPr lang="en-GB" sz="1200" dirty="0">
                <a:solidFill>
                  <a:schemeClr val="accent4"/>
                </a:solidFill>
              </a:rPr>
              <a:t>to a separate fax </a:t>
            </a:r>
            <a:r>
              <a:rPr lang="en-GB" sz="1200" dirty="0" smtClean="0">
                <a:solidFill>
                  <a:schemeClr val="accent4"/>
                </a:solidFill>
              </a:rPr>
              <a:t>number, meaning IFDS will have 2 basic rate fax lines for all Fund Groups at that time.</a:t>
            </a:r>
            <a:endParaRPr lang="en-GB" sz="1200" dirty="0">
              <a:solidFill>
                <a:schemeClr val="accent4"/>
              </a:solidFill>
            </a:endParaRPr>
          </a:p>
          <a:p>
            <a:endParaRPr lang="en-GB" sz="1200" dirty="0">
              <a:solidFill>
                <a:schemeClr val="accent4"/>
              </a:solidFill>
            </a:endParaRPr>
          </a:p>
          <a:p>
            <a:r>
              <a:rPr lang="en-GB" sz="1200" dirty="0">
                <a:solidFill>
                  <a:schemeClr val="accent4"/>
                </a:solidFill>
              </a:rPr>
              <a:t>The </a:t>
            </a:r>
            <a:r>
              <a:rPr lang="en-GB" sz="1200" dirty="0" smtClean="0">
                <a:solidFill>
                  <a:schemeClr val="accent4"/>
                </a:solidFill>
              </a:rPr>
              <a:t>next Fund Groups </a:t>
            </a:r>
            <a:r>
              <a:rPr lang="en-GB" sz="1200" dirty="0">
                <a:solidFill>
                  <a:schemeClr val="accent4"/>
                </a:solidFill>
              </a:rPr>
              <a:t>to </a:t>
            </a:r>
            <a:r>
              <a:rPr lang="en-GB" sz="1200" dirty="0" smtClean="0">
                <a:solidFill>
                  <a:schemeClr val="accent4"/>
                </a:solidFill>
              </a:rPr>
              <a:t>migrate to a new number are:</a:t>
            </a:r>
            <a:endParaRPr lang="en-GB" sz="1200" dirty="0">
              <a:solidFill>
                <a:schemeClr val="accent4"/>
              </a:solidFill>
            </a:endParaRPr>
          </a:p>
          <a:p>
            <a:endParaRPr lang="en-GB" sz="1200" dirty="0" smtClean="0">
              <a:solidFill>
                <a:schemeClr val="accent4"/>
              </a:solidFill>
            </a:endParaRPr>
          </a:p>
          <a:p>
            <a:endParaRPr lang="en-GB" sz="1200" dirty="0">
              <a:solidFill>
                <a:schemeClr val="accent4"/>
              </a:solidFill>
            </a:endParaRPr>
          </a:p>
          <a:p>
            <a:endParaRPr lang="en-GB" sz="1200" dirty="0" smtClean="0">
              <a:solidFill>
                <a:schemeClr val="accent4"/>
              </a:solidFill>
            </a:endParaRPr>
          </a:p>
          <a:p>
            <a:endParaRPr lang="en-GB" sz="1200" dirty="0">
              <a:solidFill>
                <a:schemeClr val="accent4"/>
              </a:solidFill>
            </a:endParaRPr>
          </a:p>
          <a:p>
            <a:endParaRPr lang="en-GB" sz="1200" dirty="0" smtClean="0">
              <a:solidFill>
                <a:schemeClr val="accent4"/>
              </a:solidFill>
            </a:endParaRPr>
          </a:p>
          <a:p>
            <a:r>
              <a:rPr lang="en-GB" sz="1200" dirty="0" smtClean="0">
                <a:solidFill>
                  <a:schemeClr val="accent4"/>
                </a:solidFill>
              </a:rPr>
              <a:t>With effect from </a:t>
            </a:r>
            <a:r>
              <a:rPr lang="en-GB" sz="1200" b="1" u="sng" dirty="0" smtClean="0">
                <a:solidFill>
                  <a:schemeClr val="accent4"/>
                </a:solidFill>
              </a:rPr>
              <a:t>30 January 2017</a:t>
            </a:r>
            <a:r>
              <a:rPr lang="en-GB" sz="1200" dirty="0" smtClean="0">
                <a:solidFill>
                  <a:schemeClr val="accent4"/>
                </a:solidFill>
              </a:rPr>
              <a:t>, please ensure you are using the new fax </a:t>
            </a:r>
            <a:r>
              <a:rPr lang="en-GB" sz="1200" dirty="0">
                <a:solidFill>
                  <a:schemeClr val="accent4"/>
                </a:solidFill>
              </a:rPr>
              <a:t>number </a:t>
            </a:r>
            <a:r>
              <a:rPr lang="en-GB" sz="1200" b="1" dirty="0" smtClean="0">
                <a:solidFill>
                  <a:schemeClr val="accent4"/>
                </a:solidFill>
              </a:rPr>
              <a:t>0330 </a:t>
            </a:r>
            <a:r>
              <a:rPr lang="en-GB" sz="1200" b="1" dirty="0">
                <a:solidFill>
                  <a:schemeClr val="accent4"/>
                </a:solidFill>
              </a:rPr>
              <a:t>1233684 </a:t>
            </a:r>
            <a:r>
              <a:rPr lang="en-GB" sz="1200" dirty="0">
                <a:solidFill>
                  <a:schemeClr val="accent4"/>
                </a:solidFill>
              </a:rPr>
              <a:t>from the </a:t>
            </a:r>
            <a:r>
              <a:rPr lang="en-GB" sz="1200" dirty="0" smtClean="0">
                <a:solidFill>
                  <a:schemeClr val="accent4"/>
                </a:solidFill>
              </a:rPr>
              <a:t>UK or </a:t>
            </a:r>
            <a:r>
              <a:rPr lang="en-GB" sz="1200" b="1" dirty="0" smtClean="0">
                <a:solidFill>
                  <a:schemeClr val="accent4"/>
                </a:solidFill>
              </a:rPr>
              <a:t>0044 1268 457712 </a:t>
            </a:r>
            <a:r>
              <a:rPr lang="en-GB" sz="1200" dirty="0" smtClean="0">
                <a:solidFill>
                  <a:schemeClr val="accent4"/>
                </a:solidFill>
              </a:rPr>
              <a:t>from overseas.</a:t>
            </a:r>
          </a:p>
          <a:p>
            <a:endParaRPr lang="en-GB" sz="1200" dirty="0">
              <a:solidFill>
                <a:schemeClr val="accent4"/>
              </a:solidFill>
            </a:endParaRPr>
          </a:p>
          <a:p>
            <a:r>
              <a:rPr lang="en-GB" sz="1200" dirty="0">
                <a:solidFill>
                  <a:schemeClr val="accent4"/>
                </a:solidFill>
              </a:rPr>
              <a:t>A</a:t>
            </a:r>
            <a:r>
              <a:rPr lang="en-GB" sz="1200" dirty="0" smtClean="0">
                <a:solidFill>
                  <a:schemeClr val="accent4"/>
                </a:solidFill>
              </a:rPr>
              <a:t> full list of Fund Groups that have already transitioned is available on page 2 of this communication. Please ensure you are using the correct fax number for those Fund Groups with immediate affect.</a:t>
            </a:r>
          </a:p>
          <a:p>
            <a:endParaRPr lang="en-GB" sz="1200" dirty="0" smtClean="0">
              <a:solidFill>
                <a:schemeClr val="accent4"/>
              </a:solidFill>
            </a:endParaRPr>
          </a:p>
          <a:p>
            <a:r>
              <a:rPr lang="en-GB" sz="1200" dirty="0" smtClean="0">
                <a:solidFill>
                  <a:schemeClr val="accent4"/>
                </a:solidFill>
              </a:rPr>
              <a:t>Should you have any queries about this communication please contact the IFDS DCS Team, using contact details found </a:t>
            </a:r>
            <a:r>
              <a:rPr lang="en-GB" sz="1200" dirty="0" smtClean="0">
                <a:solidFill>
                  <a:schemeClr val="accent4"/>
                </a:solidFill>
                <a:hlinkClick r:id="rId3"/>
              </a:rPr>
              <a:t>here</a:t>
            </a:r>
            <a:r>
              <a:rPr lang="en-GB" sz="1200" dirty="0" smtClean="0">
                <a:solidFill>
                  <a:schemeClr val="accent4"/>
                </a:solidFill>
              </a:rPr>
              <a:t>.</a:t>
            </a:r>
            <a:endParaRPr lang="en-GB" sz="1200" dirty="0">
              <a:solidFill>
                <a:schemeClr val="accent4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547664" y="2708920"/>
            <a:ext cx="7272808" cy="0"/>
          </a:xfrm>
          <a:prstGeom prst="line">
            <a:avLst/>
          </a:prstGeom>
          <a:noFill/>
          <a:ln w="15875" cap="flat" cmpd="sng" algn="ctr">
            <a:solidFill>
              <a:schemeClr val="accent4"/>
            </a:solidFill>
            <a:prstDash val="solid"/>
            <a:tailEnd type="oval"/>
          </a:ln>
          <a:effectLst/>
        </p:spPr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02" y="404664"/>
            <a:ext cx="1559910" cy="2304256"/>
          </a:xfrm>
          <a:prstGeom prst="rect">
            <a:avLst/>
          </a:prstGeom>
        </p:spPr>
      </p:pic>
      <p:pic>
        <p:nvPicPr>
          <p:cNvPr id="13" name="Picture 3" descr="E:\Dockets\1336 Wickware IFDS POT\Graphics\IFDS 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239072" y="2276872"/>
            <a:ext cx="3581400" cy="360040"/>
          </a:xfrm>
        </p:spPr>
        <p:txBody>
          <a:bodyPr>
            <a:normAutofit/>
          </a:bodyPr>
          <a:lstStyle/>
          <a:p>
            <a:r>
              <a:rPr lang="en-GB" sz="2000" b="1" dirty="0" smtClean="0"/>
              <a:t>Effective 30 January 2017</a:t>
            </a:r>
            <a:endParaRPr lang="en-GB" sz="20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418854"/>
              </p:ext>
            </p:extLst>
          </p:nvPr>
        </p:nvGraphicFramePr>
        <p:xfrm>
          <a:off x="386688" y="4509120"/>
          <a:ext cx="2135974" cy="472822"/>
        </p:xfrm>
        <a:graphic>
          <a:graphicData uri="http://schemas.openxmlformats.org/drawingml/2006/table">
            <a:tbl>
              <a:tblPr/>
              <a:tblGrid>
                <a:gridCol w="2135974"/>
              </a:tblGrid>
              <a:tr h="22364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Henderson Global Investors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8EB"/>
                    </a:solidFill>
                  </a:tcPr>
                </a:tc>
              </a:tr>
              <a:tr h="2491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Vanguard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ED4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6254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Fund Groups migrated to date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9029" y="1052736"/>
            <a:ext cx="8820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accent4"/>
                </a:solidFill>
              </a:rPr>
              <a:t>The fax number for the following </a:t>
            </a:r>
            <a:r>
              <a:rPr lang="en-GB" sz="1200" dirty="0">
                <a:solidFill>
                  <a:schemeClr val="accent4"/>
                </a:solidFill>
              </a:rPr>
              <a:t>F</a:t>
            </a:r>
            <a:r>
              <a:rPr lang="en-GB" sz="1200" dirty="0" smtClean="0">
                <a:solidFill>
                  <a:schemeClr val="accent4"/>
                </a:solidFill>
              </a:rPr>
              <a:t>und Groups is </a:t>
            </a:r>
            <a:r>
              <a:rPr lang="en-GB" sz="1200" b="1" dirty="0" smtClean="0">
                <a:solidFill>
                  <a:schemeClr val="accent4"/>
                </a:solidFill>
              </a:rPr>
              <a:t>0330 </a:t>
            </a:r>
            <a:r>
              <a:rPr lang="en-GB" sz="1200" b="1" dirty="0">
                <a:solidFill>
                  <a:schemeClr val="accent4"/>
                </a:solidFill>
              </a:rPr>
              <a:t>1233684 </a:t>
            </a:r>
            <a:r>
              <a:rPr lang="en-GB" sz="1200" dirty="0">
                <a:solidFill>
                  <a:schemeClr val="accent4"/>
                </a:solidFill>
              </a:rPr>
              <a:t>from the UK or </a:t>
            </a:r>
            <a:r>
              <a:rPr lang="en-GB" sz="1200" b="1" dirty="0">
                <a:solidFill>
                  <a:schemeClr val="accent4"/>
                </a:solidFill>
              </a:rPr>
              <a:t>0044 1268 457712 </a:t>
            </a:r>
            <a:r>
              <a:rPr lang="en-GB" sz="1200" dirty="0">
                <a:solidFill>
                  <a:schemeClr val="accent4"/>
                </a:solidFill>
              </a:rPr>
              <a:t>from </a:t>
            </a:r>
            <a:r>
              <a:rPr lang="en-GB" sz="1200" dirty="0" smtClean="0">
                <a:solidFill>
                  <a:schemeClr val="accent4"/>
                </a:solidFill>
              </a:rPr>
              <a:t>overseas</a:t>
            </a:r>
            <a:r>
              <a:rPr lang="en-GB" sz="1200" dirty="0" smtClean="0">
                <a:solidFill>
                  <a:schemeClr val="accent4"/>
                </a:solidFill>
              </a:rPr>
              <a:t>.</a:t>
            </a:r>
            <a:endParaRPr lang="en-GB" sz="1200" dirty="0" smtClean="0">
              <a:solidFill>
                <a:schemeClr val="accent4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100485"/>
              </p:ext>
            </p:extLst>
          </p:nvPr>
        </p:nvGraphicFramePr>
        <p:xfrm>
          <a:off x="1835696" y="1556792"/>
          <a:ext cx="5422899" cy="2143125"/>
        </p:xfrm>
        <a:graphic>
          <a:graphicData uri="http://schemas.openxmlformats.org/drawingml/2006/table">
            <a:tbl>
              <a:tblPr/>
              <a:tblGrid>
                <a:gridCol w="2616311"/>
                <a:gridCol w="190277"/>
                <a:gridCol w="2616311"/>
              </a:tblGrid>
              <a:tr h="238125"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BMO Collectives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ED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Old Mutual Global Investors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ED4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Fund Partners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Omnis Investments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EB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J.P. Morgan Asset Management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ED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Phoenix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ED4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Legg Mason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Rathbones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EB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 GLG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ED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Royal London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ED4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McInroy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&amp; Wood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Schroders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EB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Morgan Stanley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ED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Standard Life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ED4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Natixis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SVM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EB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Neptune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ED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ED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6668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99592" y="4581128"/>
            <a:ext cx="785256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>
                <a:solidFill>
                  <a:srgbClr val="747678"/>
                </a:solidFill>
              </a:rPr>
              <a:t>Public</a:t>
            </a:r>
          </a:p>
          <a:p>
            <a:pPr algn="r"/>
            <a:r>
              <a:rPr lang="en-GB" sz="1400" dirty="0" smtClean="0">
                <a:solidFill>
                  <a:srgbClr val="747678"/>
                </a:solidFill>
              </a:rPr>
              <a:t>IMPORTANT</a:t>
            </a:r>
            <a:r>
              <a:rPr lang="en-GB" sz="1400" dirty="0">
                <a:solidFill>
                  <a:srgbClr val="747678"/>
                </a:solidFill>
              </a:rPr>
              <a:t>: the contents of this document are for discussion only </a:t>
            </a:r>
          </a:p>
          <a:p>
            <a:pPr algn="r"/>
            <a:r>
              <a:rPr lang="en-GB" sz="1400" dirty="0">
                <a:solidFill>
                  <a:srgbClr val="747678"/>
                </a:solidFill>
              </a:rPr>
              <a:t>and not intended to constitute a binding offer or representation</a:t>
            </a:r>
          </a:p>
          <a:p>
            <a:pPr algn="r"/>
            <a:endParaRPr lang="en-GB" sz="1400" dirty="0">
              <a:solidFill>
                <a:srgbClr val="747678"/>
              </a:solidFill>
            </a:endParaRPr>
          </a:p>
          <a:p>
            <a:pPr algn="r"/>
            <a:r>
              <a:rPr lang="en-GB" sz="1400" dirty="0">
                <a:solidFill>
                  <a:srgbClr val="747678"/>
                </a:solidFill>
              </a:rPr>
              <a:t>To find out more visit us at </a:t>
            </a:r>
            <a:r>
              <a:rPr lang="en-GB" sz="1400" dirty="0" smtClean="0">
                <a:solidFill>
                  <a:srgbClr val="00386B"/>
                </a:solidFill>
              </a:rPr>
              <a:t>ifdsgroup.com</a:t>
            </a:r>
          </a:p>
          <a:p>
            <a:pPr algn="r"/>
            <a:endParaRPr lang="en-GB" sz="1400" dirty="0">
              <a:solidFill>
                <a:srgbClr val="747678"/>
              </a:solidFill>
            </a:endParaRPr>
          </a:p>
          <a:p>
            <a:pPr algn="r"/>
            <a:r>
              <a:rPr lang="en-GB" sz="1400" dirty="0">
                <a:solidFill>
                  <a:srgbClr val="747678"/>
                </a:solidFill>
              </a:rPr>
              <a:t>© International Financial Data Services Ltd </a:t>
            </a:r>
            <a:r>
              <a:rPr lang="en-GB" sz="1400" dirty="0" smtClean="0">
                <a:solidFill>
                  <a:srgbClr val="747678"/>
                </a:solidFill>
              </a:rPr>
              <a:t>2016</a:t>
            </a:r>
            <a:endParaRPr lang="en-GB" sz="1400" dirty="0">
              <a:solidFill>
                <a:srgbClr val="747678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042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2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8"/>
  <p:tag name="ARTICULATE_NAV_LEVEL" val="1"/>
  <p:tag name="ARTICULATE_SLIDE_PRESENTER_GUID" val="317de445-9ee3-4bb7-aefb-0e4632fd92a2"/>
  <p:tag name="ARTICULATE_SLIDE_PAUSE" val="0"/>
  <p:tag name="ARTICULATE_LOCK_SLIDE" val="0"/>
  <p:tag name="ARTICULATE_HIDE_SLIDE" val="0"/>
  <p:tag name="ARTICULATE_PLAYER_CONTROL_PREVIOUS" val="True"/>
  <p:tag name="ARTICULATE_PLAYER_CONTROL_NEXT" val="True"/>
  <p:tag name="ARTICULATE_SLIDE_THUMBNAIL_REFRESH" val="1"/>
</p:tagLst>
</file>

<file path=ppt/theme/theme1.xml><?xml version="1.0" encoding="utf-8"?>
<a:theme xmlns:a="http://schemas.openxmlformats.org/drawingml/2006/main" name="IFDS-Template-v2[2]">
  <a:themeElements>
    <a:clrScheme name="IFDS3">
      <a:dk1>
        <a:sysClr val="windowText" lastClr="000000"/>
      </a:dk1>
      <a:lt1>
        <a:sysClr val="window" lastClr="FFFFFF"/>
      </a:lt1>
      <a:dk2>
        <a:srgbClr val="6AADE4"/>
      </a:dk2>
      <a:lt2>
        <a:srgbClr val="8683A4"/>
      </a:lt2>
      <a:accent1>
        <a:srgbClr val="00386B"/>
      </a:accent1>
      <a:accent2>
        <a:srgbClr val="0CC6DE"/>
      </a:accent2>
      <a:accent3>
        <a:srgbClr val="99897C"/>
      </a:accent3>
      <a:accent4>
        <a:srgbClr val="747678"/>
      </a:accent4>
      <a:accent5>
        <a:srgbClr val="E0E830"/>
      </a:accent5>
      <a:accent6>
        <a:srgbClr val="99E071"/>
      </a:accent6>
      <a:hlink>
        <a:srgbClr val="6AADE4"/>
      </a:hlink>
      <a:folHlink>
        <a:srgbClr val="8683A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noFill/>
        <a:ln w="9525" cap="flat" cmpd="sng" algn="ctr">
          <a:solidFill>
            <a:srgbClr val="00386B"/>
          </a:solidFill>
          <a:prstDash val="solid"/>
          <a:tailEnd type="oval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defRPr sz="1400" dirty="0" smtClean="0">
            <a:solidFill>
              <a:schemeClr val="accent4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IFDS-Template-v2[2]</Template>
  <TotalTime>4527</TotalTime>
  <Words>143</Words>
  <Application>Microsoft Office PowerPoint</Application>
  <PresentationFormat>On-screen Show (4:3)</PresentationFormat>
  <Paragraphs>55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IFDS-Template-v2[2]</vt:lpstr>
      <vt:lpstr>IFDS Fax Number Changes</vt:lpstr>
      <vt:lpstr>Fund Groups migrated to date</vt:lpstr>
      <vt:lpstr>PowerPoint Presentation</vt:lpstr>
    </vt:vector>
  </TitlesOfParts>
  <Company>IFDS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Distributor Client Services</dc:title>
  <dc:creator>Hennessy, Nicola</dc:creator>
  <dc:description>Version 1.02
Job 1350
March 16, 2015</dc:description>
  <cp:lastModifiedBy>Packer, Andrew</cp:lastModifiedBy>
  <cp:revision>149</cp:revision>
  <dcterms:created xsi:type="dcterms:W3CDTF">2015-04-21T09:41:06Z</dcterms:created>
  <dcterms:modified xsi:type="dcterms:W3CDTF">2017-01-20T16:03:53Z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B6F9EEAB-4BA7-4FE8-B9EC-20E4374C338F</vt:lpwstr>
  </property>
  <property fmtid="{D5CDD505-2E9C-101B-9397-08002B2CF9AE}" pid="3" name="ArticulatePath">
    <vt:lpwstr>Presentation4</vt:lpwstr>
  </property>
  <property fmtid="{D5CDD505-2E9C-101B-9397-08002B2CF9AE}" pid="4" name="_AdHocReviewCycleID">
    <vt:i4>-907564007</vt:i4>
  </property>
  <property fmtid="{D5CDD505-2E9C-101B-9397-08002B2CF9AE}" pid="5" name="_NewReviewCycle">
    <vt:lpwstr/>
  </property>
  <property fmtid="{D5CDD505-2E9C-101B-9397-08002B2CF9AE}" pid="6" name="_EmailSubject">
    <vt:lpwstr>BROKER Faxes</vt:lpwstr>
  </property>
  <property fmtid="{D5CDD505-2E9C-101B-9397-08002B2CF9AE}" pid="7" name="_AuthorEmail">
    <vt:lpwstr>APacker@ifdsgroup.co.uk</vt:lpwstr>
  </property>
  <property fmtid="{D5CDD505-2E9C-101B-9397-08002B2CF9AE}" pid="8" name="_AuthorEmailDisplayName">
    <vt:lpwstr>Packer, Andrew</vt:lpwstr>
  </property>
  <property fmtid="{D5CDD505-2E9C-101B-9397-08002B2CF9AE}" pid="9" name="_PreviousAdHocReviewCycleID">
    <vt:i4>1910258641</vt:i4>
  </property>
</Properties>
</file>