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7" r:id="rId2"/>
    <p:sldId id="258" r:id="rId3"/>
    <p:sldId id="262" r:id="rId4"/>
  </p:sldIdLst>
  <p:sldSz cx="9144000" cy="6858000" type="screen4x3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897C"/>
    <a:srgbClr val="8683A4"/>
    <a:srgbClr val="99E085"/>
    <a:srgbClr val="CBCED4"/>
    <a:srgbClr val="0CC6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2" d="100"/>
          <a:sy n="132" d="100"/>
        </p:scale>
        <p:origin x="-564" y="-78"/>
      </p:cViewPr>
      <p:guideLst>
        <p:guide orient="horz" pos="985"/>
        <p:guide pos="5545"/>
        <p:guide pos="2924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98" d="100"/>
          <a:sy n="98" d="100"/>
        </p:scale>
        <p:origin x="-356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67270-9642-43BE-911A-FA5305E056F5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F4126-AE2D-483E-8D11-365317007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9533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78B5E-3013-438C-A81B-8031996ADD3E}" type="datetimeFigureOut">
              <a:rPr lang="en-US" smtClean="0"/>
              <a:t>4/26/2017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681B6-A126-48B6-B46E-D7DEF9C1A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526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051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0726" y="142382"/>
            <a:ext cx="4830111" cy="4514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1134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A3DBF-FBC1-4658-91F5-0F7DE3E89913}" type="datetime1">
              <a:rPr lang="en-US" smtClean="0"/>
              <a:t>4/26/2017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1905000"/>
            <a:ext cx="4724400" cy="1143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New textbox – resize as required and copy if more required</a:t>
            </a:r>
          </a:p>
        </p:txBody>
      </p:sp>
    </p:spTree>
    <p:extLst>
      <p:ext uri="{BB962C8B-B14F-4D97-AF65-F5344CB8AC3E}">
        <p14:creationId xmlns:p14="http://schemas.microsoft.com/office/powerpoint/2010/main" val="3770118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7FC60-68B1-416C-839E-B8AF36CD460A}" type="datetime1">
              <a:rPr lang="en-US" smtClean="0"/>
              <a:t>4/26/2017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762000"/>
            <a:ext cx="4724400" cy="1143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smtClean="0"/>
              <a:t>New textbox – resize as required and copy if more required</a:t>
            </a:r>
          </a:p>
        </p:txBody>
      </p:sp>
    </p:spTree>
    <p:extLst>
      <p:ext uri="{BB962C8B-B14F-4D97-AF65-F5344CB8AC3E}">
        <p14:creationId xmlns:p14="http://schemas.microsoft.com/office/powerpoint/2010/main" val="3736789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051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512" y="451528"/>
            <a:ext cx="4898560" cy="389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301051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051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8215" y="762001"/>
            <a:ext cx="4834396" cy="3349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341970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051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"/>
          <a:stretch/>
        </p:blipFill>
        <p:spPr bwMode="auto">
          <a:xfrm>
            <a:off x="237125" y="533400"/>
            <a:ext cx="4729035" cy="371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17343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18938" y="1575120"/>
            <a:ext cx="3583751" cy="2718242"/>
          </a:xfrm>
        </p:spPr>
        <p:txBody>
          <a:bodyPr anchor="b" anchorCtr="0">
            <a:normAutofit/>
          </a:bodyPr>
          <a:lstStyle>
            <a:lvl1pPr algn="r"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18937" y="4444746"/>
            <a:ext cx="3581400" cy="1752600"/>
          </a:xfrm>
        </p:spPr>
        <p:txBody>
          <a:bodyPr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pic>
        <p:nvPicPr>
          <p:cNvPr id="2051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04" t="6279" r="24067" b="85359"/>
          <a:stretch/>
        </p:blipFill>
        <p:spPr bwMode="auto">
          <a:xfrm>
            <a:off x="5580112" y="314259"/>
            <a:ext cx="2160240" cy="700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854860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3600" y="1560893"/>
            <a:ext cx="2859088" cy="48399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07D2-5A02-493C-9633-4CC8BEEA61DB}" type="datetime1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4228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851" y="2667001"/>
            <a:ext cx="4160837" cy="1635252"/>
          </a:xfrm>
        </p:spPr>
        <p:txBody>
          <a:bodyPr anchor="b" anchorCtr="0"/>
          <a:lstStyle>
            <a:lvl1pPr algn="r">
              <a:lnSpc>
                <a:spcPct val="80000"/>
              </a:lnSpc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1851" y="4454844"/>
            <a:ext cx="4160837" cy="1500187"/>
          </a:xfrm>
        </p:spPr>
        <p:txBody>
          <a:bodyPr anchor="t" anchorCtr="0">
            <a:normAutofit/>
          </a:bodyPr>
          <a:lstStyle>
            <a:lvl1pPr marL="0" indent="0" algn="r">
              <a:buNone/>
              <a:defRPr sz="1700">
                <a:solidFill>
                  <a:schemeClr val="accent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3" descr="E:\Dockets\1336 Wickware IFDS POT\Graphics\IFDS 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87" y="337454"/>
            <a:ext cx="1005840" cy="653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627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C07D2-5A02-493C-9633-4CC8BEEA61DB}" type="datetime1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68790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A253-A1A8-4A00-A1AB-0F75C600AD76}" type="datetime1">
              <a:rPr lang="en-US" smtClean="0"/>
              <a:t>4/26/2017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992886"/>
            <a:ext cx="8345488" cy="570802"/>
          </a:xfrm>
        </p:spPr>
        <p:txBody>
          <a:bodyPr>
            <a:normAutofit/>
          </a:bodyPr>
          <a:lstStyle>
            <a:lvl1pPr marL="0" indent="0" algn="r">
              <a:buFontTx/>
              <a:buNone/>
              <a:defRPr sz="1700">
                <a:solidFill>
                  <a:schemeClr val="accent3"/>
                </a:solidFill>
              </a:defRPr>
            </a:lvl1pPr>
            <a:lvl2pPr>
              <a:defRPr sz="2000">
                <a:solidFill>
                  <a:schemeClr val="accent3"/>
                </a:solidFill>
              </a:defRPr>
            </a:lvl2pPr>
            <a:lvl3pPr marL="0" indent="0">
              <a:buFontTx/>
              <a:buNone/>
              <a:defRPr sz="2000">
                <a:solidFill>
                  <a:schemeClr val="accent3"/>
                </a:solidFill>
              </a:defRPr>
            </a:lvl3pPr>
            <a:lvl4pPr marL="0" indent="0">
              <a:buFontTx/>
              <a:buNone/>
              <a:defRPr sz="2000">
                <a:solidFill>
                  <a:schemeClr val="accent3"/>
                </a:solidFill>
              </a:defRPr>
            </a:lvl4pPr>
            <a:lvl5pPr marL="0" indent="0">
              <a:buFontTx/>
              <a:buNone/>
              <a:defRPr sz="2000">
                <a:solidFill>
                  <a:schemeClr val="accent3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57200" y="1563625"/>
            <a:ext cx="2935224" cy="48371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5"/>
          </p:nvPr>
        </p:nvSpPr>
        <p:spPr>
          <a:xfrm>
            <a:off x="3657600" y="1563688"/>
            <a:ext cx="5145088" cy="483711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67228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9144" y="-9144"/>
            <a:ext cx="246888" cy="6876288"/>
            <a:chOff x="-9144" y="-9144"/>
            <a:chExt cx="246888" cy="6876288"/>
          </a:xfrm>
        </p:grpSpPr>
        <p:sp>
          <p:nvSpPr>
            <p:cNvPr id="7" name="Rectangle 6"/>
            <p:cNvSpPr/>
            <p:nvPr userDrawn="1"/>
          </p:nvSpPr>
          <p:spPr>
            <a:xfrm>
              <a:off x="-9144" y="-9144"/>
              <a:ext cx="246888" cy="459028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-9144" y="4572000"/>
              <a:ext cx="246888" cy="229514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431292"/>
            <a:ext cx="8346948" cy="6858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60893"/>
            <a:ext cx="8345488" cy="483990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12164"/>
            <a:ext cx="16764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E3B80-D915-46F6-A847-41E49C061C61}" type="datetime1">
              <a:rPr lang="en-US" smtClean="0"/>
              <a:t>4/26/2017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33600" y="6412164"/>
            <a:ext cx="6400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>
                <a:solidFill>
                  <a:schemeClr val="accent1"/>
                </a:solidFill>
              </a:rPr>
              <a:t>IFDS</a:t>
            </a:r>
            <a:r>
              <a:rPr lang="en-US" dirty="0" smtClean="0"/>
              <a:t>  |  Presentation Title: Insert&gt;Header &amp; Footer&gt;Footer&gt;Apply to All  |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412164"/>
            <a:ext cx="214123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AB938-EA63-4C5D-94DA-4BB689FC8B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5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49" r:id="rId2"/>
    <p:sldLayoutId id="2147483658" r:id="rId3"/>
    <p:sldLayoutId id="2147483659" r:id="rId4"/>
    <p:sldLayoutId id="2147483660" r:id="rId5"/>
    <p:sldLayoutId id="2147483650" r:id="rId6"/>
    <p:sldLayoutId id="2147483651" r:id="rId7"/>
    <p:sldLayoutId id="2147483656" r:id="rId8"/>
    <p:sldLayoutId id="2147483652" r:id="rId9"/>
    <p:sldLayoutId id="2147483654" r:id="rId10"/>
    <p:sldLayoutId id="2147483655" r:id="rId11"/>
  </p:sldLayoutIdLst>
  <p:hf hdr="0" dt="0"/>
  <p:txStyles>
    <p:titleStyle>
      <a:lvl1pPr algn="r" defTabSz="914400" rtl="0" eaLnBrk="1" latinLnBrk="0" hangingPunct="1">
        <a:lnSpc>
          <a:spcPct val="75000"/>
        </a:lnSpc>
        <a:spcBef>
          <a:spcPct val="0"/>
        </a:spcBef>
        <a:buNone/>
        <a:defRPr sz="2800" kern="1200"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0" scaled="0"/>
          </a:gra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spcBef>
          <a:spcPts val="1250"/>
        </a:spcBef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457200" indent="-285750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630000" indent="-284400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802800" indent="-284400" algn="l" defTabSz="914400" rtl="0" eaLnBrk="1" latinLnBrk="0" hangingPunct="1"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4pPr>
      <a:lvl5pPr marL="517525" indent="-173038" algn="l" defTabSz="914400" rtl="0" eaLnBrk="1" latinLnBrk="0" hangingPunct="1">
        <a:spcBef>
          <a:spcPts val="0"/>
        </a:spcBef>
        <a:buClr>
          <a:schemeClr val="accent4"/>
        </a:buClr>
        <a:buFont typeface="Calibri" panose="020F0502020204030204" pitchFamily="34" charset="0"/>
        <a:buChar char="»"/>
        <a:defRPr sz="14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688975" indent="-171450" algn="l" defTabSz="914400" rtl="0" eaLnBrk="1" latinLnBrk="0" hangingPunct="1"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6pPr>
      <a:lvl7pPr marL="854075" indent="-165100" algn="l" defTabSz="914400" rtl="0" eaLnBrk="1" latinLnBrk="0" hangingPunct="1">
        <a:spcBef>
          <a:spcPts val="0"/>
        </a:spcBef>
        <a:buClr>
          <a:schemeClr val="accent4"/>
        </a:buClr>
        <a:buFont typeface="Calibri" panose="020F0502020204030204" pitchFamily="34" charset="0"/>
        <a:buChar char="–"/>
        <a:defRPr sz="1400" kern="1200">
          <a:solidFill>
            <a:schemeClr val="accent4"/>
          </a:solidFill>
          <a:latin typeface="+mn-lt"/>
          <a:ea typeface="+mn-ea"/>
          <a:cs typeface="+mn-cs"/>
        </a:defRPr>
      </a:lvl7pPr>
      <a:lvl8pPr marL="1027113" indent="-173038" algn="l" defTabSz="914400" rtl="0" eaLnBrk="1" latinLnBrk="0" hangingPunct="1">
        <a:spcBef>
          <a:spcPts val="0"/>
        </a:spcBef>
        <a:buClr>
          <a:schemeClr val="accent4"/>
        </a:buClr>
        <a:buFont typeface="Calibri" panose="020F0502020204030204" pitchFamily="34" charset="0"/>
        <a:buChar char="»"/>
        <a:defRPr sz="1400" kern="1200">
          <a:solidFill>
            <a:schemeClr val="accent4"/>
          </a:solidFill>
          <a:latin typeface="+mn-lt"/>
          <a:ea typeface="+mn-ea"/>
          <a:cs typeface="+mn-cs"/>
        </a:defRPr>
      </a:lvl8pPr>
      <a:lvl9pPr marL="1198563" indent="-171450" algn="l" defTabSz="914400" rtl="0" eaLnBrk="1" latinLnBrk="0" hangingPunct="1">
        <a:spcBef>
          <a:spcPts val="0"/>
        </a:spcBef>
        <a:buClr>
          <a:schemeClr val="accent4"/>
        </a:buClr>
        <a:buFont typeface="Arial" panose="020B0604020202020204" pitchFamily="34" charset="0"/>
        <a:buChar char="•"/>
        <a:defRPr sz="1400" kern="1200">
          <a:solidFill>
            <a:schemeClr val="accent4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fdsportal.com/way-fund-partners/item/allium" TargetMode="Externa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4" Type="http://schemas.openxmlformats.org/officeDocument/2006/relationships/hyperlink" Target="mailto:DCSNotifications@ifdsgroup.co.uk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3808" y="1196752"/>
            <a:ext cx="5958881" cy="1080386"/>
          </a:xfrm>
        </p:spPr>
        <p:txBody>
          <a:bodyPr/>
          <a:lstStyle/>
          <a:p>
            <a:r>
              <a:rPr lang="en-GB" dirty="0" smtClean="0"/>
              <a:t>Fund Partners Allium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00192" y="2276872"/>
            <a:ext cx="2500145" cy="352406"/>
          </a:xfrm>
        </p:spPr>
        <p:txBody>
          <a:bodyPr>
            <a:normAutofit/>
          </a:bodyPr>
          <a:lstStyle/>
          <a:p>
            <a:r>
              <a:rPr lang="en-GB" dirty="0"/>
              <a:t>A</a:t>
            </a:r>
            <a:r>
              <a:rPr lang="en-GB" dirty="0" smtClean="0"/>
              <a:t>nnouncement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2917968"/>
            <a:ext cx="8784976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300" dirty="0">
                <a:solidFill>
                  <a:schemeClr val="accent4"/>
                </a:solidFill>
              </a:rPr>
              <a:t>Please note that as</a:t>
            </a:r>
            <a:r>
              <a:rPr lang="en-GB" sz="1300" dirty="0">
                <a:solidFill>
                  <a:schemeClr val="accent4"/>
                </a:solidFill>
              </a:rPr>
              <a:t> of the </a:t>
            </a:r>
            <a:r>
              <a:rPr lang="en-GB" sz="1300" dirty="0" smtClean="0">
                <a:solidFill>
                  <a:schemeClr val="accent4"/>
                </a:solidFill>
              </a:rPr>
              <a:t>2 June 2017, Allium Capital Ltd will offload the FP </a:t>
            </a:r>
            <a:r>
              <a:rPr lang="en-GB" sz="1300" dirty="0">
                <a:solidFill>
                  <a:schemeClr val="accent4"/>
                </a:solidFill>
              </a:rPr>
              <a:t>Allium Portfolio Funds </a:t>
            </a:r>
            <a:r>
              <a:rPr lang="en-GB" sz="1300" dirty="0" smtClean="0">
                <a:solidFill>
                  <a:schemeClr val="accent4"/>
                </a:solidFill>
              </a:rPr>
              <a:t>to </a:t>
            </a:r>
            <a:r>
              <a:rPr lang="en-GB" sz="1300" dirty="0" err="1" smtClean="0">
                <a:solidFill>
                  <a:schemeClr val="accent4"/>
                </a:solidFill>
              </a:rPr>
              <a:t>Valu-Trac</a:t>
            </a:r>
            <a:r>
              <a:rPr lang="en-GB" sz="1300" dirty="0" smtClean="0">
                <a:solidFill>
                  <a:schemeClr val="accent4"/>
                </a:solidFill>
              </a:rPr>
              <a:t> Investment Management Limited.</a:t>
            </a:r>
            <a:endParaRPr lang="en-GB" sz="1300" dirty="0">
              <a:solidFill>
                <a:schemeClr val="accent4"/>
              </a:solidFill>
            </a:endParaRPr>
          </a:p>
          <a:p>
            <a:pPr lvl="0"/>
            <a:endParaRPr lang="en-GB" sz="800" dirty="0">
              <a:solidFill>
                <a:schemeClr val="accent4"/>
              </a:solidFill>
            </a:endParaRPr>
          </a:p>
          <a:p>
            <a:r>
              <a:rPr lang="en-US" sz="1300" dirty="0">
                <a:solidFill>
                  <a:schemeClr val="accent4"/>
                </a:solidFill>
              </a:rPr>
              <a:t>Friday </a:t>
            </a:r>
            <a:r>
              <a:rPr lang="en-US" sz="1300" dirty="0" smtClean="0">
                <a:solidFill>
                  <a:schemeClr val="accent4"/>
                </a:solidFill>
              </a:rPr>
              <a:t>2 June is </a:t>
            </a:r>
            <a:r>
              <a:rPr lang="en-US" sz="1300" dirty="0">
                <a:solidFill>
                  <a:schemeClr val="accent4"/>
                </a:solidFill>
              </a:rPr>
              <a:t>a non dealing day, with the last VP being midday on Thursday </a:t>
            </a:r>
            <a:r>
              <a:rPr lang="en-US" sz="1300" dirty="0" smtClean="0">
                <a:solidFill>
                  <a:schemeClr val="accent4"/>
                </a:solidFill>
              </a:rPr>
              <a:t>1 June.</a:t>
            </a:r>
          </a:p>
          <a:p>
            <a:endParaRPr lang="en-GB" sz="1000" dirty="0" smtClean="0">
              <a:solidFill>
                <a:schemeClr val="accent4"/>
              </a:solidFill>
            </a:endParaRPr>
          </a:p>
          <a:p>
            <a:r>
              <a:rPr lang="en-GB" sz="1400" b="1" dirty="0" smtClean="0">
                <a:solidFill>
                  <a:schemeClr val="accent1"/>
                </a:solidFill>
              </a:rPr>
              <a:t>Which fund is transferring from IFDS?</a:t>
            </a:r>
          </a:p>
          <a:p>
            <a:endParaRPr lang="en-GB" sz="800" dirty="0" smtClean="0">
              <a:solidFill>
                <a:schemeClr val="accent1"/>
              </a:solidFill>
            </a:endParaRPr>
          </a:p>
          <a:p>
            <a:endParaRPr lang="en-GB" sz="1300" dirty="0" smtClean="0">
              <a:solidFill>
                <a:schemeClr val="accent4"/>
              </a:solidFill>
            </a:endParaRPr>
          </a:p>
          <a:p>
            <a:endParaRPr lang="en-GB" sz="1300" dirty="0">
              <a:solidFill>
                <a:schemeClr val="accent4"/>
              </a:solidFill>
            </a:endParaRPr>
          </a:p>
          <a:p>
            <a:endParaRPr lang="en-GB" sz="1300" dirty="0" smtClean="0">
              <a:solidFill>
                <a:schemeClr val="accent4"/>
              </a:solidFill>
            </a:endParaRPr>
          </a:p>
          <a:p>
            <a:endParaRPr lang="en-GB" sz="1300" dirty="0">
              <a:solidFill>
                <a:schemeClr val="accent4"/>
              </a:solidFill>
            </a:endParaRPr>
          </a:p>
          <a:p>
            <a:endParaRPr lang="en-GB" sz="1300" dirty="0" smtClean="0">
              <a:solidFill>
                <a:schemeClr val="accent4"/>
              </a:solidFill>
            </a:endParaRPr>
          </a:p>
          <a:p>
            <a:endParaRPr lang="en-GB" sz="1300" dirty="0">
              <a:solidFill>
                <a:schemeClr val="accent4"/>
              </a:solidFill>
            </a:endParaRPr>
          </a:p>
          <a:p>
            <a:endParaRPr lang="en-GB" sz="1300" dirty="0" smtClean="0">
              <a:solidFill>
                <a:schemeClr val="accent4"/>
              </a:solidFill>
            </a:endParaRPr>
          </a:p>
          <a:p>
            <a:endParaRPr lang="en-GB" sz="1300" dirty="0" smtClean="0">
              <a:solidFill>
                <a:schemeClr val="accent4"/>
              </a:solidFill>
            </a:endParaRPr>
          </a:p>
          <a:p>
            <a:endParaRPr lang="en-GB" sz="800" dirty="0">
              <a:solidFill>
                <a:schemeClr val="accent4"/>
              </a:solidFill>
            </a:endParaRPr>
          </a:p>
          <a:p>
            <a:endParaRPr lang="en-GB" sz="1000" b="1" dirty="0" smtClean="0">
              <a:solidFill>
                <a:srgbClr val="FF0000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547664" y="2780928"/>
            <a:ext cx="7272808" cy="0"/>
          </a:xfrm>
          <a:prstGeom prst="line">
            <a:avLst/>
          </a:prstGeom>
          <a:noFill/>
          <a:ln w="15875" cap="flat" cmpd="sng" algn="ctr">
            <a:solidFill>
              <a:schemeClr val="accent4"/>
            </a:solidFill>
            <a:prstDash val="solid"/>
            <a:tailEnd type="oval"/>
          </a:ln>
          <a:effectLst/>
        </p:spPr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00" y="476672"/>
            <a:ext cx="1559910" cy="2304256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413106"/>
              </p:ext>
            </p:extLst>
          </p:nvPr>
        </p:nvGraphicFramePr>
        <p:xfrm>
          <a:off x="366200" y="4149080"/>
          <a:ext cx="8310255" cy="2531745"/>
        </p:xfrm>
        <a:graphic>
          <a:graphicData uri="http://schemas.openxmlformats.org/drawingml/2006/table">
            <a:tbl>
              <a:tblPr/>
              <a:tblGrid>
                <a:gridCol w="2718084"/>
                <a:gridCol w="1104033"/>
                <a:gridCol w="1392042"/>
                <a:gridCol w="1896059"/>
                <a:gridCol w="1200037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Fund Name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C6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Class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C6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Unit Type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C6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ISIN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C6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SEDOL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CC6DE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III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Retail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GB00B3QJYR62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B3QJYR6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III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Platform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GB00B63PYK15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B63PYK1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IV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Retail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GB00BH7YBJ94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BH7YBJ9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IV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Platform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GB00BH7YBK00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BH7YBK0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Retail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GB00B68SQX20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B68SQX2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V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Platform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GB00B3TWGP41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B3TWGP4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VI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Retail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GB00BH7YBL17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BH7YBL1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VI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Platform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GB00BH7YBM24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BH7YBM2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VII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Retail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GB00B67R3280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B67R328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VII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Platform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GB00B3TNJH07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B3TNJH0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VIII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Retail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GB00B3QS0T78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B3QS0T7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FP Multi-Asset DRP VIII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Platform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GB00B5NGJ805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B5NGJ80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376254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51520" y="858480"/>
            <a:ext cx="889248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1"/>
                </a:solidFill>
              </a:rPr>
              <a:t>Conversion </a:t>
            </a:r>
            <a:r>
              <a:rPr lang="en-US" sz="1600" b="1" dirty="0">
                <a:solidFill>
                  <a:schemeClr val="accent1"/>
                </a:solidFill>
              </a:rPr>
              <a:t>Transactions</a:t>
            </a:r>
          </a:p>
          <a:p>
            <a:endParaRPr lang="en-GB" sz="900" b="1" dirty="0">
              <a:solidFill>
                <a:schemeClr val="accent1"/>
              </a:solidFill>
            </a:endParaRPr>
          </a:p>
          <a:p>
            <a:r>
              <a:rPr lang="en-US" sz="1300" dirty="0">
                <a:solidFill>
                  <a:schemeClr val="accent4"/>
                </a:solidFill>
              </a:rPr>
              <a:t>The transaction type Re-Registration Out will be used to transfer your FP Multi-Asset </a:t>
            </a:r>
            <a:r>
              <a:rPr lang="en-US" sz="1300" dirty="0" smtClean="0">
                <a:solidFill>
                  <a:schemeClr val="accent4"/>
                </a:solidFill>
              </a:rPr>
              <a:t>DRP funds to </a:t>
            </a:r>
            <a:r>
              <a:rPr lang="en-US" sz="1300" dirty="0" err="1" smtClean="0">
                <a:solidFill>
                  <a:schemeClr val="accent4"/>
                </a:solidFill>
              </a:rPr>
              <a:t>Valu-Trac</a:t>
            </a:r>
            <a:r>
              <a:rPr lang="en-US" sz="1300" dirty="0" smtClean="0">
                <a:solidFill>
                  <a:schemeClr val="accent4"/>
                </a:solidFill>
              </a:rPr>
              <a:t> Investment Management Limited and </a:t>
            </a:r>
            <a:r>
              <a:rPr lang="en-US" sz="1300" dirty="0">
                <a:solidFill>
                  <a:schemeClr val="accent4"/>
                </a:solidFill>
              </a:rPr>
              <a:t>will report in DOLR deal confirmation reports dated 2 June 2017. </a:t>
            </a:r>
            <a:endParaRPr lang="en-GB" sz="1300" dirty="0">
              <a:solidFill>
                <a:schemeClr val="accent4"/>
              </a:solidFill>
            </a:endParaRPr>
          </a:p>
          <a:p>
            <a:endParaRPr lang="en-US" sz="1000" b="1" dirty="0">
              <a:solidFill>
                <a:schemeClr val="accent1"/>
              </a:solidFill>
            </a:endParaRPr>
          </a:p>
          <a:p>
            <a:r>
              <a:rPr lang="en-US" sz="1600" b="1" dirty="0" smtClean="0">
                <a:solidFill>
                  <a:schemeClr val="accent1"/>
                </a:solidFill>
              </a:rPr>
              <a:t>Automated </a:t>
            </a:r>
            <a:r>
              <a:rPr lang="en-US" sz="1600" b="1" dirty="0">
                <a:solidFill>
                  <a:schemeClr val="accent1"/>
                </a:solidFill>
              </a:rPr>
              <a:t>Dealing</a:t>
            </a:r>
            <a:endParaRPr lang="en-GB" sz="1600" b="1" dirty="0">
              <a:solidFill>
                <a:schemeClr val="accent1"/>
              </a:solidFill>
            </a:endParaRPr>
          </a:p>
          <a:p>
            <a:endParaRPr lang="en-GB" sz="900" b="1" dirty="0">
              <a:solidFill>
                <a:schemeClr val="accent1"/>
              </a:solidFill>
            </a:endParaRPr>
          </a:p>
          <a:p>
            <a:r>
              <a:rPr lang="en-GB" sz="1300" b="1" dirty="0">
                <a:solidFill>
                  <a:schemeClr val="accent4"/>
                </a:solidFill>
              </a:rPr>
              <a:t>EMX:</a:t>
            </a:r>
          </a:p>
          <a:p>
            <a:r>
              <a:rPr lang="en-US" sz="1300" dirty="0" smtClean="0">
                <a:solidFill>
                  <a:schemeClr val="accent4"/>
                </a:solidFill>
              </a:rPr>
              <a:t>After the VP on the 1 June 2017 the listed </a:t>
            </a:r>
            <a:r>
              <a:rPr lang="en-GB" sz="1300" dirty="0">
                <a:solidFill>
                  <a:schemeClr val="accent4"/>
                </a:solidFill>
              </a:rPr>
              <a:t>FP Multi-Asset </a:t>
            </a:r>
            <a:r>
              <a:rPr lang="en-GB" sz="1300" dirty="0" smtClean="0">
                <a:solidFill>
                  <a:schemeClr val="accent4"/>
                </a:solidFill>
              </a:rPr>
              <a:t>DRP </a:t>
            </a:r>
            <a:r>
              <a:rPr lang="en-US" sz="1300" dirty="0" smtClean="0">
                <a:solidFill>
                  <a:schemeClr val="accent4"/>
                </a:solidFill>
              </a:rPr>
              <a:t>funds </a:t>
            </a:r>
            <a:r>
              <a:rPr lang="en-US" sz="1300" dirty="0">
                <a:solidFill>
                  <a:schemeClr val="accent4"/>
                </a:solidFill>
              </a:rPr>
              <a:t>will not be available for dealing. </a:t>
            </a:r>
            <a:r>
              <a:rPr lang="en-GB" sz="1300" dirty="0">
                <a:solidFill>
                  <a:schemeClr val="accent4"/>
                </a:solidFill>
              </a:rPr>
              <a:t>Dealing </a:t>
            </a:r>
            <a:r>
              <a:rPr lang="en-GB" sz="1300" dirty="0" smtClean="0">
                <a:solidFill>
                  <a:schemeClr val="accent4"/>
                </a:solidFill>
              </a:rPr>
              <a:t>will re-commence </a:t>
            </a:r>
            <a:r>
              <a:rPr lang="en-GB" sz="1300" dirty="0">
                <a:solidFill>
                  <a:schemeClr val="accent4"/>
                </a:solidFill>
              </a:rPr>
              <a:t>from </a:t>
            </a:r>
            <a:r>
              <a:rPr lang="en-GB" sz="1300" dirty="0" smtClean="0">
                <a:solidFill>
                  <a:schemeClr val="accent4"/>
                </a:solidFill>
              </a:rPr>
              <a:t>5 June 2017, </a:t>
            </a:r>
            <a:r>
              <a:rPr lang="en-GB" sz="1300" dirty="0">
                <a:solidFill>
                  <a:schemeClr val="accent4"/>
                </a:solidFill>
              </a:rPr>
              <a:t>and should you wish </a:t>
            </a:r>
            <a:r>
              <a:rPr lang="en-GB" sz="1300" dirty="0" smtClean="0">
                <a:solidFill>
                  <a:schemeClr val="accent4"/>
                </a:solidFill>
              </a:rPr>
              <a:t>to trade please </a:t>
            </a:r>
            <a:r>
              <a:rPr lang="en-GB" sz="1300" dirty="0">
                <a:solidFill>
                  <a:schemeClr val="accent4"/>
                </a:solidFill>
              </a:rPr>
              <a:t>contact </a:t>
            </a:r>
            <a:r>
              <a:rPr lang="en-GB" sz="1300" dirty="0" smtClean="0">
                <a:solidFill>
                  <a:schemeClr val="accent4"/>
                </a:solidFill>
              </a:rPr>
              <a:t>01343 880 344 for </a:t>
            </a:r>
            <a:r>
              <a:rPr lang="en-GB" sz="1300" dirty="0">
                <a:solidFill>
                  <a:schemeClr val="accent4"/>
                </a:solidFill>
              </a:rPr>
              <a:t>further details.</a:t>
            </a:r>
            <a:endParaRPr lang="en-US" sz="1300" dirty="0">
              <a:solidFill>
                <a:schemeClr val="accent4"/>
              </a:solidFill>
            </a:endParaRPr>
          </a:p>
          <a:p>
            <a:endParaRPr lang="en-US" sz="900" dirty="0">
              <a:solidFill>
                <a:schemeClr val="accent4"/>
              </a:solidFill>
            </a:endParaRPr>
          </a:p>
          <a:p>
            <a:r>
              <a:rPr lang="en-GB" sz="1300" b="1" dirty="0">
                <a:solidFill>
                  <a:schemeClr val="accent4"/>
                </a:solidFill>
              </a:rPr>
              <a:t>Calastone:</a:t>
            </a:r>
          </a:p>
          <a:p>
            <a:r>
              <a:rPr lang="en-US" sz="1300" dirty="0">
                <a:solidFill>
                  <a:schemeClr val="accent4"/>
                </a:solidFill>
              </a:rPr>
              <a:t>After the VP on the 1 June </a:t>
            </a:r>
            <a:r>
              <a:rPr lang="en-US" sz="1300" dirty="0" smtClean="0">
                <a:solidFill>
                  <a:schemeClr val="accent4"/>
                </a:solidFill>
              </a:rPr>
              <a:t>2017</a:t>
            </a:r>
            <a:r>
              <a:rPr lang="en-US" sz="1300" dirty="0">
                <a:solidFill>
                  <a:schemeClr val="accent4"/>
                </a:solidFill>
              </a:rPr>
              <a:t> </a:t>
            </a:r>
            <a:r>
              <a:rPr lang="en-US" sz="1300" dirty="0" smtClean="0">
                <a:solidFill>
                  <a:schemeClr val="accent4"/>
                </a:solidFill>
              </a:rPr>
              <a:t>the </a:t>
            </a:r>
            <a:r>
              <a:rPr lang="en-US" sz="1300" dirty="0">
                <a:solidFill>
                  <a:schemeClr val="accent4"/>
                </a:solidFill>
              </a:rPr>
              <a:t>listed </a:t>
            </a:r>
            <a:r>
              <a:rPr lang="en-GB" sz="1300" dirty="0">
                <a:solidFill>
                  <a:schemeClr val="accent4"/>
                </a:solidFill>
              </a:rPr>
              <a:t>FP Multi-Asset DRP </a:t>
            </a:r>
            <a:r>
              <a:rPr lang="en-US" sz="1300" dirty="0" smtClean="0">
                <a:solidFill>
                  <a:schemeClr val="accent4"/>
                </a:solidFill>
              </a:rPr>
              <a:t>funds </a:t>
            </a:r>
            <a:r>
              <a:rPr lang="en-US" sz="1300" dirty="0">
                <a:solidFill>
                  <a:schemeClr val="accent4"/>
                </a:solidFill>
              </a:rPr>
              <a:t>will not be available for dealing. </a:t>
            </a:r>
            <a:r>
              <a:rPr lang="en-GB" sz="1300" dirty="0">
                <a:solidFill>
                  <a:schemeClr val="accent4"/>
                </a:solidFill>
              </a:rPr>
              <a:t>Dealing in the new fund will </a:t>
            </a:r>
            <a:r>
              <a:rPr lang="en-GB" sz="1300" dirty="0" smtClean="0">
                <a:solidFill>
                  <a:schemeClr val="accent4"/>
                </a:solidFill>
              </a:rPr>
              <a:t>re-commence </a:t>
            </a:r>
            <a:r>
              <a:rPr lang="en-GB" sz="1300" dirty="0">
                <a:solidFill>
                  <a:schemeClr val="accent4"/>
                </a:solidFill>
              </a:rPr>
              <a:t>from 5 June </a:t>
            </a:r>
            <a:r>
              <a:rPr lang="en-GB" sz="1300" dirty="0" smtClean="0">
                <a:solidFill>
                  <a:schemeClr val="accent4"/>
                </a:solidFill>
              </a:rPr>
              <a:t>2017, </a:t>
            </a:r>
            <a:r>
              <a:rPr lang="en-GB" sz="1300" dirty="0">
                <a:solidFill>
                  <a:schemeClr val="accent4"/>
                </a:solidFill>
              </a:rPr>
              <a:t>and should you wish to trade </a:t>
            </a:r>
            <a:r>
              <a:rPr lang="en-GB" sz="1300" dirty="0" smtClean="0">
                <a:solidFill>
                  <a:schemeClr val="accent4"/>
                </a:solidFill>
              </a:rPr>
              <a:t>please </a:t>
            </a:r>
            <a:r>
              <a:rPr lang="en-GB" sz="1300" dirty="0">
                <a:solidFill>
                  <a:schemeClr val="accent4"/>
                </a:solidFill>
              </a:rPr>
              <a:t>contact 01343 </a:t>
            </a:r>
            <a:r>
              <a:rPr lang="en-GB" sz="1300" dirty="0" smtClean="0">
                <a:solidFill>
                  <a:schemeClr val="accent4"/>
                </a:solidFill>
              </a:rPr>
              <a:t>880 344 </a:t>
            </a:r>
            <a:r>
              <a:rPr lang="en-GB" sz="1300" dirty="0">
                <a:solidFill>
                  <a:schemeClr val="accent4"/>
                </a:solidFill>
              </a:rPr>
              <a:t>for further details.</a:t>
            </a:r>
            <a:endParaRPr lang="en-US" sz="1300" dirty="0">
              <a:solidFill>
                <a:schemeClr val="accent4"/>
              </a:solidFill>
            </a:endParaRPr>
          </a:p>
          <a:p>
            <a:endParaRPr lang="en-US" sz="900" dirty="0">
              <a:solidFill>
                <a:schemeClr val="accent4"/>
              </a:solidFill>
            </a:endParaRPr>
          </a:p>
          <a:p>
            <a:r>
              <a:rPr lang="en-GB" sz="1300" b="1" dirty="0" smtClean="0">
                <a:solidFill>
                  <a:schemeClr val="accent4"/>
                </a:solidFill>
              </a:rPr>
              <a:t>Electronic </a:t>
            </a:r>
            <a:r>
              <a:rPr lang="en-GB" sz="1300" b="1" dirty="0">
                <a:solidFill>
                  <a:schemeClr val="accent4"/>
                </a:solidFill>
              </a:rPr>
              <a:t>Re-Reg:</a:t>
            </a:r>
          </a:p>
          <a:p>
            <a:r>
              <a:rPr lang="en-US" sz="1300" dirty="0">
                <a:solidFill>
                  <a:schemeClr val="accent4"/>
                </a:solidFill>
              </a:rPr>
              <a:t>After the VP on the 1 June </a:t>
            </a:r>
            <a:r>
              <a:rPr lang="en-US" sz="1300" dirty="0" smtClean="0">
                <a:solidFill>
                  <a:schemeClr val="accent4"/>
                </a:solidFill>
              </a:rPr>
              <a:t>2017</a:t>
            </a:r>
            <a:r>
              <a:rPr lang="en-US" sz="1300" dirty="0">
                <a:solidFill>
                  <a:schemeClr val="accent4"/>
                </a:solidFill>
              </a:rPr>
              <a:t> </a:t>
            </a:r>
            <a:r>
              <a:rPr lang="en-US" sz="1300" dirty="0" smtClean="0">
                <a:solidFill>
                  <a:schemeClr val="accent4"/>
                </a:solidFill>
              </a:rPr>
              <a:t>the </a:t>
            </a:r>
            <a:r>
              <a:rPr lang="en-US" sz="1300" dirty="0">
                <a:solidFill>
                  <a:schemeClr val="accent4"/>
                </a:solidFill>
              </a:rPr>
              <a:t>listed </a:t>
            </a:r>
            <a:r>
              <a:rPr lang="en-GB" sz="1300" dirty="0">
                <a:solidFill>
                  <a:schemeClr val="accent4"/>
                </a:solidFill>
              </a:rPr>
              <a:t>FP Multi-Asset DRP </a:t>
            </a:r>
            <a:r>
              <a:rPr lang="en-US" sz="1300" dirty="0" smtClean="0">
                <a:solidFill>
                  <a:schemeClr val="accent4"/>
                </a:solidFill>
              </a:rPr>
              <a:t>funds </a:t>
            </a:r>
            <a:r>
              <a:rPr lang="en-US" sz="1300" dirty="0">
                <a:solidFill>
                  <a:schemeClr val="accent4"/>
                </a:solidFill>
              </a:rPr>
              <a:t>will not be available for dealing. </a:t>
            </a:r>
            <a:r>
              <a:rPr lang="en-GB" sz="1300" dirty="0">
                <a:solidFill>
                  <a:schemeClr val="accent4"/>
                </a:solidFill>
              </a:rPr>
              <a:t>Dealing </a:t>
            </a:r>
            <a:r>
              <a:rPr lang="en-GB" sz="1300" dirty="0" smtClean="0">
                <a:solidFill>
                  <a:schemeClr val="accent4"/>
                </a:solidFill>
              </a:rPr>
              <a:t>will </a:t>
            </a:r>
            <a:r>
              <a:rPr lang="en-GB" sz="1300" dirty="0">
                <a:solidFill>
                  <a:schemeClr val="accent4"/>
                </a:solidFill>
              </a:rPr>
              <a:t>re-commence from 5 June 2017 and should you wish to trade </a:t>
            </a:r>
            <a:r>
              <a:rPr lang="en-GB" sz="1300" dirty="0" smtClean="0">
                <a:solidFill>
                  <a:schemeClr val="accent4"/>
                </a:solidFill>
              </a:rPr>
              <a:t>please </a:t>
            </a:r>
            <a:r>
              <a:rPr lang="en-GB" sz="1300" dirty="0">
                <a:solidFill>
                  <a:schemeClr val="accent4"/>
                </a:solidFill>
              </a:rPr>
              <a:t>contact 01343 </a:t>
            </a:r>
            <a:r>
              <a:rPr lang="en-GB" sz="1300" dirty="0" smtClean="0">
                <a:solidFill>
                  <a:schemeClr val="accent4"/>
                </a:solidFill>
              </a:rPr>
              <a:t>880 344 </a:t>
            </a:r>
            <a:r>
              <a:rPr lang="en-GB" sz="1300" dirty="0">
                <a:solidFill>
                  <a:schemeClr val="accent4"/>
                </a:solidFill>
              </a:rPr>
              <a:t>for further details.</a:t>
            </a:r>
            <a:endParaRPr lang="en-US" sz="1300" dirty="0">
              <a:solidFill>
                <a:schemeClr val="accent4"/>
              </a:solidFill>
            </a:endParaRPr>
          </a:p>
          <a:p>
            <a:endParaRPr lang="en-US" sz="1000" b="1" dirty="0">
              <a:solidFill>
                <a:schemeClr val="accent1"/>
              </a:solidFill>
            </a:endParaRPr>
          </a:p>
          <a:p>
            <a:r>
              <a:rPr lang="en-US" sz="1400" b="1" dirty="0" smtClean="0">
                <a:solidFill>
                  <a:schemeClr val="accent1"/>
                </a:solidFill>
              </a:rPr>
              <a:t>Manual </a:t>
            </a:r>
            <a:r>
              <a:rPr lang="en-US" sz="1400" b="1" dirty="0">
                <a:solidFill>
                  <a:schemeClr val="accent1"/>
                </a:solidFill>
              </a:rPr>
              <a:t>Dealing and settlement</a:t>
            </a:r>
            <a:endParaRPr lang="en-GB" sz="1400" b="1" dirty="0">
              <a:solidFill>
                <a:schemeClr val="accent1"/>
              </a:solidFill>
            </a:endParaRPr>
          </a:p>
          <a:p>
            <a:endParaRPr lang="en-GB" sz="900" dirty="0"/>
          </a:p>
          <a:p>
            <a:r>
              <a:rPr lang="en-US" sz="1300" b="1" dirty="0">
                <a:solidFill>
                  <a:schemeClr val="accent4"/>
                </a:solidFill>
              </a:rPr>
              <a:t>Manual dealing:</a:t>
            </a:r>
            <a:endParaRPr lang="en-GB" sz="1300" b="1" dirty="0">
              <a:solidFill>
                <a:schemeClr val="accent4"/>
              </a:solidFill>
            </a:endParaRPr>
          </a:p>
          <a:p>
            <a:r>
              <a:rPr lang="en-US" sz="1300" dirty="0">
                <a:solidFill>
                  <a:schemeClr val="accent4"/>
                </a:solidFill>
              </a:rPr>
              <a:t>Any trades received after VP on the </a:t>
            </a:r>
            <a:r>
              <a:rPr lang="en-GB" sz="1300" dirty="0" smtClean="0">
                <a:solidFill>
                  <a:schemeClr val="accent4"/>
                </a:solidFill>
              </a:rPr>
              <a:t>1 June 2017 </a:t>
            </a:r>
            <a:r>
              <a:rPr lang="en-GB" sz="1300" dirty="0">
                <a:solidFill>
                  <a:schemeClr val="accent4"/>
                </a:solidFill>
              </a:rPr>
              <a:t>for </a:t>
            </a:r>
            <a:r>
              <a:rPr lang="en-US" sz="1300" dirty="0">
                <a:solidFill>
                  <a:schemeClr val="accent4"/>
                </a:solidFill>
              </a:rPr>
              <a:t>the </a:t>
            </a:r>
            <a:r>
              <a:rPr lang="en-GB" sz="1300" dirty="0">
                <a:solidFill>
                  <a:schemeClr val="accent4"/>
                </a:solidFill>
              </a:rPr>
              <a:t>FP Multi-Asset DRP </a:t>
            </a:r>
            <a:r>
              <a:rPr lang="en-US" sz="1300" dirty="0" smtClean="0">
                <a:solidFill>
                  <a:schemeClr val="accent4"/>
                </a:solidFill>
              </a:rPr>
              <a:t>funds </a:t>
            </a:r>
            <a:r>
              <a:rPr lang="en-US" sz="1300" dirty="0">
                <a:solidFill>
                  <a:schemeClr val="accent4"/>
                </a:solidFill>
              </a:rPr>
              <a:t>will not be accepted and will need to be re-submitted to </a:t>
            </a:r>
            <a:r>
              <a:rPr lang="en-US" sz="1300" dirty="0" err="1">
                <a:solidFill>
                  <a:schemeClr val="accent4"/>
                </a:solidFill>
              </a:rPr>
              <a:t>Valu-Trac</a:t>
            </a:r>
            <a:r>
              <a:rPr lang="en-US" sz="1300" dirty="0">
                <a:solidFill>
                  <a:schemeClr val="accent4"/>
                </a:solidFill>
              </a:rPr>
              <a:t> Investment Management </a:t>
            </a:r>
            <a:r>
              <a:rPr lang="en-US" sz="1300" dirty="0" smtClean="0">
                <a:solidFill>
                  <a:schemeClr val="accent4"/>
                </a:solidFill>
              </a:rPr>
              <a:t>Limited from </a:t>
            </a:r>
            <a:r>
              <a:rPr lang="en-US" sz="1300" dirty="0">
                <a:solidFill>
                  <a:schemeClr val="accent4"/>
                </a:solidFill>
              </a:rPr>
              <a:t>the </a:t>
            </a:r>
            <a:r>
              <a:rPr lang="en-US" sz="1300" dirty="0" smtClean="0">
                <a:solidFill>
                  <a:schemeClr val="accent4"/>
                </a:solidFill>
              </a:rPr>
              <a:t>5 June 2017. </a:t>
            </a:r>
            <a:r>
              <a:rPr lang="en-US" sz="1300" dirty="0">
                <a:solidFill>
                  <a:schemeClr val="accent4"/>
                </a:solidFill>
              </a:rPr>
              <a:t>The contact number </a:t>
            </a:r>
            <a:r>
              <a:rPr lang="en-US" sz="1300" dirty="0" smtClean="0">
                <a:solidFill>
                  <a:schemeClr val="accent4"/>
                </a:solidFill>
              </a:rPr>
              <a:t>is </a:t>
            </a:r>
            <a:r>
              <a:rPr lang="en-GB" sz="1300" dirty="0">
                <a:solidFill>
                  <a:schemeClr val="accent4"/>
                </a:solidFill>
              </a:rPr>
              <a:t>01343 </a:t>
            </a:r>
            <a:r>
              <a:rPr lang="en-GB" sz="1300" dirty="0" smtClean="0">
                <a:solidFill>
                  <a:schemeClr val="accent4"/>
                </a:solidFill>
              </a:rPr>
              <a:t>880 344.  </a:t>
            </a:r>
            <a:endParaRPr lang="en-GB" sz="1300" dirty="0">
              <a:solidFill>
                <a:schemeClr val="accent4"/>
              </a:solidFill>
            </a:endParaRPr>
          </a:p>
          <a:p>
            <a:endParaRPr lang="en-GB" sz="1000" dirty="0">
              <a:solidFill>
                <a:schemeClr val="accent4"/>
              </a:solidFill>
            </a:endParaRPr>
          </a:p>
          <a:p>
            <a:r>
              <a:rPr lang="en-US" sz="1300" b="1" dirty="0">
                <a:solidFill>
                  <a:schemeClr val="accent4"/>
                </a:solidFill>
              </a:rPr>
              <a:t>Pending subscription settlement:</a:t>
            </a:r>
            <a:endParaRPr lang="en-GB" sz="1300" b="1" dirty="0">
              <a:solidFill>
                <a:schemeClr val="accent4"/>
              </a:solidFill>
            </a:endParaRPr>
          </a:p>
          <a:p>
            <a:r>
              <a:rPr lang="en-US" sz="1300" dirty="0">
                <a:solidFill>
                  <a:schemeClr val="accent4"/>
                </a:solidFill>
              </a:rPr>
              <a:t>For deals </a:t>
            </a:r>
            <a:r>
              <a:rPr lang="en-US" sz="1300" dirty="0" smtClean="0">
                <a:solidFill>
                  <a:schemeClr val="accent4"/>
                </a:solidFill>
              </a:rPr>
              <a:t>placed up to and including the </a:t>
            </a:r>
            <a:r>
              <a:rPr lang="en-US" sz="1300" dirty="0">
                <a:solidFill>
                  <a:schemeClr val="accent4"/>
                </a:solidFill>
              </a:rPr>
              <a:t>VP of the </a:t>
            </a:r>
            <a:r>
              <a:rPr lang="en-US" sz="1300" dirty="0" smtClean="0">
                <a:solidFill>
                  <a:schemeClr val="accent4"/>
                </a:solidFill>
              </a:rPr>
              <a:t>1 June 2017, </a:t>
            </a:r>
            <a:r>
              <a:rPr lang="en-US" sz="1300" dirty="0">
                <a:solidFill>
                  <a:schemeClr val="accent4"/>
                </a:solidFill>
              </a:rPr>
              <a:t>please complete payment using the existing </a:t>
            </a:r>
            <a:r>
              <a:rPr lang="en-GB" sz="1300" dirty="0" smtClean="0">
                <a:solidFill>
                  <a:schemeClr val="accent4"/>
                </a:solidFill>
              </a:rPr>
              <a:t>Fund Partners </a:t>
            </a:r>
            <a:r>
              <a:rPr lang="en-US" sz="1300" dirty="0" smtClean="0">
                <a:solidFill>
                  <a:schemeClr val="accent4"/>
                </a:solidFill>
              </a:rPr>
              <a:t>bank </a:t>
            </a:r>
            <a:r>
              <a:rPr lang="en-US" sz="1300" dirty="0">
                <a:solidFill>
                  <a:schemeClr val="accent4"/>
                </a:solidFill>
              </a:rPr>
              <a:t>account details</a:t>
            </a:r>
            <a:r>
              <a:rPr lang="en-US" sz="1300" dirty="0" smtClean="0">
                <a:solidFill>
                  <a:schemeClr val="accent4"/>
                </a:solidFill>
              </a:rPr>
              <a:t>.  </a:t>
            </a:r>
            <a:r>
              <a:rPr lang="en-US" sz="1300" dirty="0" smtClean="0">
                <a:solidFill>
                  <a:schemeClr val="accent4"/>
                </a:solidFill>
                <a:hlinkClick r:id="rId3"/>
              </a:rPr>
              <a:t>Click Here.</a:t>
            </a:r>
            <a:endParaRPr lang="en-US" sz="1300" dirty="0" smtClean="0">
              <a:solidFill>
                <a:schemeClr val="accent4"/>
              </a:solidFill>
            </a:endParaRPr>
          </a:p>
          <a:p>
            <a:endParaRPr lang="en-GB" sz="1000" dirty="0">
              <a:solidFill>
                <a:schemeClr val="accent4"/>
              </a:solidFill>
            </a:endParaRPr>
          </a:p>
          <a:p>
            <a:r>
              <a:rPr lang="en-US" sz="1300" dirty="0">
                <a:solidFill>
                  <a:schemeClr val="accent4"/>
                </a:solidFill>
              </a:rPr>
              <a:t>If you have any questions about this communication or the conversion in general, please e-mail </a:t>
            </a:r>
            <a:r>
              <a:rPr lang="en-US" sz="1300" dirty="0" smtClean="0">
                <a:solidFill>
                  <a:schemeClr val="accent4"/>
                </a:solidFill>
                <a:hlinkClick r:id="rId4"/>
              </a:rPr>
              <a:t>DCSNotifications@ifdsgroup.co.uk</a:t>
            </a:r>
            <a:endParaRPr lang="en-US" sz="1300" dirty="0" smtClean="0">
              <a:solidFill>
                <a:schemeClr val="accent4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17540" y="116632"/>
            <a:ext cx="8346948" cy="685800"/>
          </a:xfrm>
        </p:spPr>
        <p:txBody>
          <a:bodyPr/>
          <a:lstStyle/>
          <a:p>
            <a:r>
              <a:rPr lang="en-GB" dirty="0" smtClean="0"/>
              <a:t>Fund Partners - Allium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2</a:t>
            </a:fld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539552" y="620688"/>
            <a:ext cx="8345488" cy="316445"/>
          </a:xfrm>
        </p:spPr>
        <p:txBody>
          <a:bodyPr/>
          <a:lstStyle/>
          <a:p>
            <a:r>
              <a:rPr lang="en-GB" dirty="0"/>
              <a:t>A</a:t>
            </a:r>
            <a:r>
              <a:rPr lang="en-GB" dirty="0" smtClean="0"/>
              <a:t>nnouncement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043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AB938-EA63-4C5D-94DA-4BB689FC8BF6}" type="slidenum">
              <a:rPr lang="en-US" smtClean="0"/>
              <a:t>3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99592" y="4581128"/>
            <a:ext cx="785256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400" dirty="0" smtClean="0">
                <a:solidFill>
                  <a:srgbClr val="00386B"/>
                </a:solidFill>
              </a:rPr>
              <a:t>Public</a:t>
            </a:r>
            <a:endParaRPr lang="en-GB" sz="1400" dirty="0">
              <a:solidFill>
                <a:srgbClr val="00386B"/>
              </a:solidFill>
            </a:endParaRPr>
          </a:p>
          <a:p>
            <a:pPr algn="r"/>
            <a:r>
              <a:rPr lang="en-GB" sz="1400" dirty="0">
                <a:solidFill>
                  <a:srgbClr val="747678"/>
                </a:solidFill>
              </a:rPr>
              <a:t>IMPORTANT: the contents of this document are for discussion only </a:t>
            </a:r>
          </a:p>
          <a:p>
            <a:pPr algn="r"/>
            <a:r>
              <a:rPr lang="en-GB" sz="1400" dirty="0">
                <a:solidFill>
                  <a:srgbClr val="747678"/>
                </a:solidFill>
              </a:rPr>
              <a:t>and not intended to constitute a binding offer or representation</a:t>
            </a:r>
          </a:p>
          <a:p>
            <a:pPr algn="r"/>
            <a:endParaRPr lang="en-GB" sz="1400" dirty="0">
              <a:solidFill>
                <a:srgbClr val="747678"/>
              </a:solidFill>
            </a:endParaRPr>
          </a:p>
          <a:p>
            <a:pPr algn="r"/>
            <a:r>
              <a:rPr lang="en-GB" sz="1400" dirty="0">
                <a:solidFill>
                  <a:srgbClr val="747678"/>
                </a:solidFill>
              </a:rPr>
              <a:t>To find out more visit us at </a:t>
            </a:r>
            <a:r>
              <a:rPr lang="en-GB" sz="1400" dirty="0" smtClean="0">
                <a:solidFill>
                  <a:srgbClr val="00386B"/>
                </a:solidFill>
              </a:rPr>
              <a:t>ifdsgroup.com</a:t>
            </a:r>
          </a:p>
          <a:p>
            <a:pPr algn="r"/>
            <a:endParaRPr lang="en-GB" sz="1400" dirty="0">
              <a:solidFill>
                <a:srgbClr val="747678"/>
              </a:solidFill>
            </a:endParaRPr>
          </a:p>
          <a:p>
            <a:pPr algn="r"/>
            <a:r>
              <a:rPr lang="en-GB" sz="1400" dirty="0">
                <a:solidFill>
                  <a:srgbClr val="747678"/>
                </a:solidFill>
              </a:rPr>
              <a:t>© International Financial Data Services Ltd </a:t>
            </a:r>
            <a:r>
              <a:rPr lang="en-GB" sz="1400" dirty="0" smtClean="0">
                <a:solidFill>
                  <a:srgbClr val="747678"/>
                </a:solidFill>
              </a:rPr>
              <a:t>2017</a:t>
            </a:r>
            <a:endParaRPr lang="en-GB" sz="1400" dirty="0">
              <a:solidFill>
                <a:srgbClr val="747678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042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3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UDIO_ID" val="258"/>
  <p:tag name="ARTICULATE_NAV_LEVEL" val="1"/>
  <p:tag name="ARTICULATE_SLIDE_PRESENTER_GUID" val="317de445-9ee3-4bb7-aefb-0e4632fd92a2"/>
  <p:tag name="ARTICULATE_SLIDE_PAUSE" val="0"/>
  <p:tag name="ARTICULATE_LOCK_SLIDE" val="0"/>
  <p:tag name="ARTICULATE_HIDE_SLIDE" val="0"/>
  <p:tag name="ARTICULATE_PLAYER_CONTROL_PREVIOUS" val="True"/>
  <p:tag name="ARTICULATE_PLAYER_CONTROL_NEXT" val="True"/>
  <p:tag name="ARTICULATE_SLIDE_THUMBNAIL_REFRESH" val="1"/>
</p:tagLst>
</file>

<file path=ppt/theme/theme1.xml><?xml version="1.0" encoding="utf-8"?>
<a:theme xmlns:a="http://schemas.openxmlformats.org/drawingml/2006/main" name="IFDS-Template-v2[2]">
  <a:themeElements>
    <a:clrScheme name="IFDS3">
      <a:dk1>
        <a:sysClr val="windowText" lastClr="000000"/>
      </a:dk1>
      <a:lt1>
        <a:sysClr val="window" lastClr="FFFFFF"/>
      </a:lt1>
      <a:dk2>
        <a:srgbClr val="6AADE4"/>
      </a:dk2>
      <a:lt2>
        <a:srgbClr val="8683A4"/>
      </a:lt2>
      <a:accent1>
        <a:srgbClr val="00386B"/>
      </a:accent1>
      <a:accent2>
        <a:srgbClr val="0CC6DE"/>
      </a:accent2>
      <a:accent3>
        <a:srgbClr val="99897C"/>
      </a:accent3>
      <a:accent4>
        <a:srgbClr val="747678"/>
      </a:accent4>
      <a:accent5>
        <a:srgbClr val="E0E830"/>
      </a:accent5>
      <a:accent6>
        <a:srgbClr val="99E071"/>
      </a:accent6>
      <a:hlink>
        <a:srgbClr val="6AADE4"/>
      </a:hlink>
      <a:folHlink>
        <a:srgbClr val="8683A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noFill/>
        <a:ln w="9525" cap="flat" cmpd="sng" algn="ctr">
          <a:solidFill>
            <a:srgbClr val="00386B"/>
          </a:solidFill>
          <a:prstDash val="solid"/>
          <a:tailEnd type="oval"/>
        </a:ln>
        <a:effectLst/>
      </a:spPr>
      <a:bodyPr/>
      <a:lstStyle/>
    </a:lnDef>
    <a:txDef>
      <a:spPr>
        <a:noFill/>
      </a:spPr>
      <a:bodyPr wrap="square" rtlCol="0">
        <a:spAutoFit/>
      </a:bodyPr>
      <a:lstStyle>
        <a:defPPr>
          <a:defRPr sz="1400" dirty="0" smtClean="0">
            <a:solidFill>
              <a:schemeClr val="accent4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IFDS-Template-v2[2]</Template>
  <TotalTime>2761</TotalTime>
  <Words>486</Words>
  <Application>Microsoft Office PowerPoint</Application>
  <PresentationFormat>On-screen Show (4:3)</PresentationFormat>
  <Paragraphs>116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IFDS-Template-v2[2]</vt:lpstr>
      <vt:lpstr>Fund Partners Allium</vt:lpstr>
      <vt:lpstr>Fund Partners - Allium</vt:lpstr>
      <vt:lpstr>PowerPoint Presentation</vt:lpstr>
    </vt:vector>
  </TitlesOfParts>
  <Company>IFDS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Distributor Client Services</dc:title>
  <dc:creator>Hennessy, Nicola</dc:creator>
  <dc:description>Version 1.02
Job 1350
March 16, 2015</dc:description>
  <cp:lastModifiedBy>Packer, Andrew</cp:lastModifiedBy>
  <cp:revision>154</cp:revision>
  <dcterms:created xsi:type="dcterms:W3CDTF">2015-04-21T09:41:06Z</dcterms:created>
  <dcterms:modified xsi:type="dcterms:W3CDTF">2017-04-26T10:10:36Z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B6F9EEAB-4BA7-4FE8-B9EC-20E4374C338F</vt:lpwstr>
  </property>
  <property fmtid="{D5CDD505-2E9C-101B-9397-08002B2CF9AE}" pid="3" name="ArticulatePath">
    <vt:lpwstr>Presentation4</vt:lpwstr>
  </property>
</Properties>
</file>